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469" r:id="rId2"/>
    <p:sldId id="471" r:id="rId3"/>
    <p:sldId id="265" r:id="rId4"/>
    <p:sldId id="271" r:id="rId5"/>
    <p:sldId id="259" r:id="rId6"/>
    <p:sldId id="260" r:id="rId7"/>
    <p:sldId id="272" r:id="rId8"/>
    <p:sldId id="273" r:id="rId9"/>
    <p:sldId id="472" r:id="rId10"/>
    <p:sldId id="461" r:id="rId11"/>
    <p:sldId id="322" r:id="rId12"/>
    <p:sldId id="473" r:id="rId13"/>
    <p:sldId id="423" r:id="rId14"/>
    <p:sldId id="425" r:id="rId15"/>
    <p:sldId id="424" r:id="rId16"/>
    <p:sldId id="426" r:id="rId17"/>
    <p:sldId id="427" r:id="rId18"/>
    <p:sldId id="428" r:id="rId19"/>
    <p:sldId id="429" r:id="rId20"/>
    <p:sldId id="431" r:id="rId21"/>
    <p:sldId id="432" r:id="rId22"/>
    <p:sldId id="433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45" r:id="rId33"/>
    <p:sldId id="446" r:id="rId34"/>
    <p:sldId id="447" r:id="rId35"/>
    <p:sldId id="448" r:id="rId36"/>
    <p:sldId id="451" r:id="rId37"/>
    <p:sldId id="452" r:id="rId38"/>
    <p:sldId id="464" r:id="rId39"/>
    <p:sldId id="465" r:id="rId40"/>
    <p:sldId id="466" r:id="rId41"/>
    <p:sldId id="467" r:id="rId42"/>
    <p:sldId id="459" r:id="rId43"/>
    <p:sldId id="474" r:id="rId44"/>
    <p:sldId id="475" r:id="rId45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70" autoAdjust="0"/>
  </p:normalViewPr>
  <p:slideViewPr>
    <p:cSldViewPr snapToGrid="0">
      <p:cViewPr varScale="1">
        <p:scale>
          <a:sx n="56" d="100"/>
          <a:sy n="56" d="100"/>
        </p:scale>
        <p:origin x="-84" y="-4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63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89B10-09A2-421C-B182-155AFA859484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FDB94-5F2D-44C6-9CD5-1A1AB5C55C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365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FDB94-5F2D-44C6-9CD5-1A1AB5C55CC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410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4FD1-ECAC-47C0-A533-C75CFF29CCD3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F54D-FFBC-4079-8A1F-2675613F6D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4FD1-ECAC-47C0-A533-C75CFF29CCD3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F54D-FFBC-4079-8A1F-2675613F6D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4FD1-ECAC-47C0-A533-C75CFF29CCD3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F54D-FFBC-4079-8A1F-2675613F6D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4819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481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481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4FD1-ECAC-47C0-A533-C75CFF29CCD3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F54D-FFBC-4079-8A1F-2675613F6D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4FD1-ECAC-47C0-A533-C75CFF29CCD3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F54D-FFBC-4079-8A1F-2675613F6D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4FD1-ECAC-47C0-A533-C75CFF29CCD3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F54D-FFBC-4079-8A1F-2675613F6D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4FD1-ECAC-47C0-A533-C75CFF29CCD3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F54D-FFBC-4079-8A1F-2675613F6D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4FD1-ECAC-47C0-A533-C75CFF29CCD3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F54D-FFBC-4079-8A1F-2675613F6D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4FD1-ECAC-47C0-A533-C75CFF29CCD3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F54D-FFBC-4079-8A1F-2675613F6D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4FD1-ECAC-47C0-A533-C75CFF29CCD3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F54D-FFBC-4079-8A1F-2675613F6D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4FD1-ECAC-47C0-A533-C75CFF29CCD3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F54D-FFBC-4079-8A1F-2675613F6D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44FD1-ECAC-47C0-A533-C75CFF29CCD3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F54D-FFBC-4079-8A1F-2675613F6DD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l.org.mt/" TargetMode="External"/><Relationship Id="rId2" Type="http://schemas.openxmlformats.org/officeDocument/2006/relationships/hyperlink" Target="mailto:pauline.miceli@gov.m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CFC%20LH%20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999"/>
            <a:ext cx="12192000" cy="171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1320800" y="2819400"/>
            <a:ext cx="965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 dirty="0" smtClean="0"/>
              <a:t>The Mental Health and Wellbeing of Migrant Children in Malta</a:t>
            </a:r>
            <a:r>
              <a:rPr lang="en-GB" sz="3600" i="1" dirty="0" smtClean="0"/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4572000" y="6172200"/>
            <a:ext cx="314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                     www.tfal.org.mt</a:t>
            </a:r>
            <a:endParaRPr lang="en-US" dirty="0"/>
          </a:p>
        </p:txBody>
      </p:sp>
      <p:sp>
        <p:nvSpPr>
          <p:cNvPr id="2053" name="TextBox 13"/>
          <p:cNvSpPr txBox="1">
            <a:spLocks noChangeArrowheads="1"/>
          </p:cNvSpPr>
          <p:nvPr/>
        </p:nvSpPr>
        <p:spPr bwMode="auto">
          <a:xfrm>
            <a:off x="1320800" y="5257800"/>
            <a:ext cx="345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September 2018, Paris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/>
      <p:bldP spid="419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301625"/>
            <a:ext cx="11414125" cy="13890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Highest student </a:t>
            </a:r>
            <a:r>
              <a:rPr lang="en-GB" b="1" dirty="0" smtClean="0"/>
              <a:t>population of overseas students </a:t>
            </a:r>
            <a:r>
              <a:rPr lang="en-GB" b="1" dirty="0"/>
              <a:t>by </a:t>
            </a:r>
            <a:r>
              <a:rPr lang="en-GB" b="1" dirty="0" smtClean="0"/>
              <a:t>school </a:t>
            </a:r>
            <a:r>
              <a:rPr lang="en-GB" b="1" dirty="0"/>
              <a:t>s</a:t>
            </a:r>
            <a:r>
              <a:rPr lang="en-GB" b="1" dirty="0" smtClean="0"/>
              <a:t>ector </a:t>
            </a:r>
            <a:r>
              <a:rPr lang="en-GB" b="1" dirty="0"/>
              <a:t>and </a:t>
            </a:r>
            <a:r>
              <a:rPr lang="en-GB" b="1" dirty="0" smtClean="0"/>
              <a:t>nationality </a:t>
            </a:r>
            <a:r>
              <a:rPr lang="en-GB" b="1" dirty="0"/>
              <a:t>(2016/17</a:t>
            </a:r>
            <a:r>
              <a:rPr lang="en-GB" b="1" dirty="0" smtClean="0"/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10543"/>
          <a:ext cx="11025554" cy="4754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2777"/>
                <a:gridCol w="5512777"/>
              </a:tblGrid>
              <a:tr h="14063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State Schools (primary and secondary)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98 nationalities and 24 mixed nationalities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Highest student populations (descending order</a:t>
                      </a:r>
                      <a:r>
                        <a:rPr lang="en-GB" sz="2400" dirty="0" smtClean="0">
                          <a:effectLst/>
                        </a:rPr>
                        <a:t>):</a:t>
                      </a:r>
                      <a:r>
                        <a:rPr lang="en-GB" sz="2400" baseline="0" dirty="0" smtClean="0">
                          <a:effectLst/>
                        </a:rPr>
                        <a:t> </a:t>
                      </a:r>
                      <a:r>
                        <a:rPr lang="en-GB" sz="2400" dirty="0" smtClean="0">
                          <a:effectLst/>
                        </a:rPr>
                        <a:t>UK,</a:t>
                      </a:r>
                      <a:r>
                        <a:rPr lang="en-GB" sz="2400" baseline="0" dirty="0" smtClean="0">
                          <a:effectLst/>
                        </a:rPr>
                        <a:t> </a:t>
                      </a:r>
                      <a:r>
                        <a:rPr lang="en-GB" sz="2400" dirty="0" smtClean="0">
                          <a:effectLst/>
                        </a:rPr>
                        <a:t>Italy,</a:t>
                      </a:r>
                      <a:r>
                        <a:rPr lang="en-GB" sz="2400" baseline="0" dirty="0" smtClean="0">
                          <a:effectLst/>
                        </a:rPr>
                        <a:t> </a:t>
                      </a:r>
                      <a:r>
                        <a:rPr lang="en-GB" sz="2400" dirty="0" smtClean="0">
                          <a:effectLst/>
                        </a:rPr>
                        <a:t>Libya,</a:t>
                      </a:r>
                      <a:r>
                        <a:rPr lang="en-GB" sz="2400" baseline="0" dirty="0" smtClean="0">
                          <a:effectLst/>
                        </a:rPr>
                        <a:t> </a:t>
                      </a:r>
                      <a:r>
                        <a:rPr lang="en-GB" sz="2400" dirty="0" smtClean="0">
                          <a:effectLst/>
                        </a:rPr>
                        <a:t>Bulgaria,</a:t>
                      </a:r>
                      <a:r>
                        <a:rPr lang="en-GB" sz="2400" baseline="0" dirty="0" smtClean="0">
                          <a:effectLst/>
                        </a:rPr>
                        <a:t> </a:t>
                      </a:r>
                      <a:r>
                        <a:rPr lang="en-GB" sz="2400" dirty="0" smtClean="0">
                          <a:effectLst/>
                        </a:rPr>
                        <a:t>Syria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</a:tr>
              <a:tr h="14401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Church schools (primary and secondary)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29 </a:t>
                      </a:r>
                      <a:r>
                        <a:rPr lang="en-GB" sz="2400" dirty="0" smtClean="0">
                          <a:effectLst/>
                        </a:rPr>
                        <a:t>nationalities;</a:t>
                      </a:r>
                      <a:r>
                        <a:rPr lang="en-GB" sz="2400" baseline="0" dirty="0" smtClean="0">
                          <a:effectLst/>
                        </a:rPr>
                        <a:t> h</a:t>
                      </a:r>
                      <a:r>
                        <a:rPr lang="en-GB" sz="2400" dirty="0" smtClean="0">
                          <a:effectLst/>
                        </a:rPr>
                        <a:t>ighest </a:t>
                      </a:r>
                      <a:r>
                        <a:rPr lang="en-GB" sz="2400" dirty="0">
                          <a:effectLst/>
                        </a:rPr>
                        <a:t>student populations (descending order):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UK,</a:t>
                      </a:r>
                      <a:r>
                        <a:rPr lang="en-GB" sz="2400" baseline="0" dirty="0" smtClean="0">
                          <a:effectLst/>
                        </a:rPr>
                        <a:t> </a:t>
                      </a:r>
                      <a:r>
                        <a:rPr lang="en-GB" sz="2400" dirty="0" smtClean="0">
                          <a:effectLst/>
                        </a:rPr>
                        <a:t>Italy,</a:t>
                      </a:r>
                      <a:r>
                        <a:rPr lang="en-GB" sz="2400" baseline="0" dirty="0" smtClean="0">
                          <a:effectLst/>
                        </a:rPr>
                        <a:t> </a:t>
                      </a:r>
                      <a:r>
                        <a:rPr lang="en-GB" sz="2400" dirty="0" smtClean="0">
                          <a:effectLst/>
                        </a:rPr>
                        <a:t>Serbia,</a:t>
                      </a:r>
                      <a:r>
                        <a:rPr lang="en-GB" sz="2400" baseline="0" dirty="0" smtClean="0">
                          <a:effectLst/>
                        </a:rPr>
                        <a:t> </a:t>
                      </a:r>
                      <a:r>
                        <a:rPr lang="en-GB" sz="2400" dirty="0" smtClean="0">
                          <a:effectLst/>
                        </a:rPr>
                        <a:t>Bulgaria,</a:t>
                      </a:r>
                      <a:r>
                        <a:rPr lang="en-GB" sz="2400" baseline="0" dirty="0" smtClean="0">
                          <a:effectLst/>
                        </a:rPr>
                        <a:t> </a:t>
                      </a:r>
                      <a:r>
                        <a:rPr lang="en-GB" sz="2400" dirty="0" smtClean="0">
                          <a:effectLst/>
                        </a:rPr>
                        <a:t>China,</a:t>
                      </a:r>
                      <a:r>
                        <a:rPr lang="en-GB" sz="2400" baseline="0" dirty="0" smtClean="0">
                          <a:effectLst/>
                        </a:rPr>
                        <a:t> </a:t>
                      </a:r>
                      <a:r>
                        <a:rPr lang="en-GB" sz="2400" dirty="0" smtClean="0">
                          <a:effectLst/>
                        </a:rPr>
                        <a:t>USA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</a:tr>
              <a:tr h="19079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Independent Schools (primary and secondary)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74 nationalities and 25 mixed nationalities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Highest student populations (descending order</a:t>
                      </a:r>
                      <a:r>
                        <a:rPr lang="en-GB" sz="2400" dirty="0" smtClean="0">
                          <a:effectLst/>
                        </a:rPr>
                        <a:t>):</a:t>
                      </a:r>
                      <a:r>
                        <a:rPr lang="en-GB" sz="2400" baseline="0" dirty="0" smtClean="0">
                          <a:effectLst/>
                        </a:rPr>
                        <a:t> </a:t>
                      </a:r>
                      <a:r>
                        <a:rPr lang="en-GB" sz="2400" dirty="0" smtClean="0">
                          <a:effectLst/>
                        </a:rPr>
                        <a:t>Libya,</a:t>
                      </a:r>
                      <a:r>
                        <a:rPr lang="en-GB" sz="2400" baseline="0" dirty="0" smtClean="0">
                          <a:effectLst/>
                        </a:rPr>
                        <a:t> </a:t>
                      </a:r>
                      <a:r>
                        <a:rPr lang="en-GB" sz="2400" dirty="0" smtClean="0">
                          <a:effectLst/>
                        </a:rPr>
                        <a:t>UK,</a:t>
                      </a:r>
                      <a:r>
                        <a:rPr lang="en-GB" sz="2400" baseline="0" dirty="0" smtClean="0">
                          <a:effectLst/>
                        </a:rPr>
                        <a:t> </a:t>
                      </a:r>
                      <a:r>
                        <a:rPr lang="en-GB" sz="2400" dirty="0" smtClean="0">
                          <a:effectLst/>
                        </a:rPr>
                        <a:t>Italy,</a:t>
                      </a:r>
                      <a:r>
                        <a:rPr lang="en-GB" sz="2400" baseline="0" dirty="0" smtClean="0">
                          <a:effectLst/>
                        </a:rPr>
                        <a:t> </a:t>
                      </a:r>
                      <a:r>
                        <a:rPr lang="en-GB" sz="2400" dirty="0" smtClean="0">
                          <a:effectLst/>
                        </a:rPr>
                        <a:t>Russia,</a:t>
                      </a:r>
                      <a:r>
                        <a:rPr lang="en-GB" sz="2400" baseline="0" dirty="0" smtClean="0">
                          <a:effectLst/>
                        </a:rPr>
                        <a:t> </a:t>
                      </a:r>
                      <a:r>
                        <a:rPr lang="en-GB" sz="2400" dirty="0" smtClean="0">
                          <a:effectLst/>
                        </a:rPr>
                        <a:t>Sweden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545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Instruments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54097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u="sng" dirty="0" smtClean="0"/>
              <a:t>Student </a:t>
            </a:r>
            <a:r>
              <a:rPr lang="en-GB" sz="9600" u="sng" dirty="0"/>
              <a:t>Questionnaires </a:t>
            </a:r>
            <a:endParaRPr lang="en-GB" sz="9600" dirty="0"/>
          </a:p>
          <a:p>
            <a:pPr lvl="0"/>
            <a:r>
              <a:rPr lang="en-GB" sz="9600" dirty="0"/>
              <a:t>Subjective </a:t>
            </a:r>
            <a:r>
              <a:rPr lang="en-GB" sz="9600" dirty="0" smtClean="0"/>
              <a:t>wellbeing </a:t>
            </a:r>
            <a:r>
              <a:rPr lang="en-GB" sz="9600" dirty="0"/>
              <a:t>Q</a:t>
            </a:r>
            <a:r>
              <a:rPr lang="en-GB" sz="9600" dirty="0" smtClean="0"/>
              <a:t>uestionnaire </a:t>
            </a:r>
            <a:r>
              <a:rPr lang="en-GB" sz="9600" dirty="0"/>
              <a:t>(Primary &amp; </a:t>
            </a:r>
            <a:r>
              <a:rPr lang="en-GB" sz="9600" dirty="0" smtClean="0"/>
              <a:t>Secondary versions) (Rees </a:t>
            </a:r>
            <a:r>
              <a:rPr lang="en-GB" sz="9600" dirty="0"/>
              <a:t>&amp; </a:t>
            </a:r>
            <a:r>
              <a:rPr lang="en-GB" sz="9600" dirty="0" smtClean="0"/>
              <a:t>Main, 2015</a:t>
            </a:r>
            <a:r>
              <a:rPr lang="en-GB" sz="9600" dirty="0"/>
              <a:t>)</a:t>
            </a:r>
          </a:p>
          <a:p>
            <a:pPr lvl="0"/>
            <a:r>
              <a:rPr lang="en-GB" sz="9600" dirty="0" smtClean="0"/>
              <a:t>Child and Youth Resilience Measure (Child </a:t>
            </a:r>
            <a:r>
              <a:rPr lang="en-GB" sz="9600" dirty="0"/>
              <a:t>&amp; </a:t>
            </a:r>
            <a:r>
              <a:rPr lang="en-GB" sz="9600" dirty="0" smtClean="0"/>
              <a:t>Youth versions) (CYRM-28, CRC, 2013) </a:t>
            </a:r>
            <a:endParaRPr lang="en-GB" sz="9600" dirty="0"/>
          </a:p>
          <a:p>
            <a:pPr lvl="0"/>
            <a:r>
              <a:rPr lang="en-GB" sz="9600" dirty="0"/>
              <a:t>Strengths and Difficulties Questionnaire (</a:t>
            </a:r>
            <a:r>
              <a:rPr lang="en-GB" sz="9600" dirty="0" smtClean="0"/>
              <a:t>Secondary) (SDQ, Goodman, 1997)</a:t>
            </a:r>
            <a:endParaRPr lang="en-GB" sz="9600" dirty="0"/>
          </a:p>
          <a:p>
            <a:pPr marL="0" indent="0">
              <a:buNone/>
            </a:pPr>
            <a:endParaRPr lang="en-GB" sz="9600" u="sng" dirty="0" smtClean="0"/>
          </a:p>
          <a:p>
            <a:pPr marL="0" indent="0">
              <a:buNone/>
            </a:pPr>
            <a:r>
              <a:rPr lang="en-GB" sz="9600" u="sng" dirty="0" smtClean="0"/>
              <a:t>Parent Questionnaires:</a:t>
            </a:r>
            <a:endParaRPr lang="en-GB" sz="9600" dirty="0"/>
          </a:p>
          <a:p>
            <a:pPr lvl="0"/>
            <a:r>
              <a:rPr lang="en-GB" sz="9600" dirty="0"/>
              <a:t>Access to Services </a:t>
            </a:r>
            <a:r>
              <a:rPr lang="en-GB" sz="9600" dirty="0" smtClean="0"/>
              <a:t>Questionnaire</a:t>
            </a:r>
            <a:endParaRPr lang="en-GB" sz="9600" dirty="0"/>
          </a:p>
          <a:p>
            <a:pPr lvl="0"/>
            <a:r>
              <a:rPr lang="en-GB" sz="9600" dirty="0" smtClean="0"/>
              <a:t>Child </a:t>
            </a:r>
            <a:r>
              <a:rPr lang="en-GB" sz="9600" dirty="0"/>
              <a:t>Health </a:t>
            </a:r>
            <a:r>
              <a:rPr lang="en-GB" sz="9600" dirty="0" smtClean="0"/>
              <a:t>Questionnaire </a:t>
            </a:r>
            <a:endParaRPr lang="en-GB" sz="9600" dirty="0"/>
          </a:p>
          <a:p>
            <a:r>
              <a:rPr lang="en-GB" sz="9600" dirty="0"/>
              <a:t>Strengths and Difficulties Questionnaire </a:t>
            </a:r>
            <a:r>
              <a:rPr lang="en-GB" sz="9600" dirty="0" smtClean="0"/>
              <a:t>(SDQ</a:t>
            </a:r>
            <a:r>
              <a:rPr lang="en-GB" sz="9600" dirty="0"/>
              <a:t>, Goodman, 1997</a:t>
            </a:r>
            <a:r>
              <a:rPr lang="en-GB" sz="9600" dirty="0" smtClean="0"/>
              <a:t>)</a:t>
            </a:r>
            <a:endParaRPr lang="en-GB" sz="9600" dirty="0"/>
          </a:p>
          <a:p>
            <a:pPr marL="0" indent="0">
              <a:buNone/>
            </a:pPr>
            <a:endParaRPr lang="en-GB" sz="9600" u="sng" dirty="0" smtClean="0"/>
          </a:p>
          <a:p>
            <a:pPr marL="0" indent="0">
              <a:buNone/>
            </a:pPr>
            <a:r>
              <a:rPr lang="en-GB" sz="9600" u="sng" dirty="0" smtClean="0"/>
              <a:t>Teacher Questionnaires:</a:t>
            </a:r>
            <a:endParaRPr lang="en-GB" sz="9600" dirty="0"/>
          </a:p>
          <a:p>
            <a:pPr lvl="0"/>
            <a:r>
              <a:rPr lang="en-GB" sz="9600" dirty="0"/>
              <a:t>Educational </a:t>
            </a:r>
            <a:r>
              <a:rPr lang="en-GB" sz="9600" dirty="0" smtClean="0"/>
              <a:t>engagement </a:t>
            </a:r>
            <a:r>
              <a:rPr lang="en-GB" sz="9600" dirty="0"/>
              <a:t>questionnaire</a:t>
            </a:r>
          </a:p>
          <a:p>
            <a:r>
              <a:rPr lang="en-GB" sz="9600" dirty="0"/>
              <a:t>Strengths and Difficulties Questionnaire (SDQ, Goodman, 1997</a:t>
            </a:r>
            <a:r>
              <a:rPr lang="en-GB" sz="9600" dirty="0" smtClean="0"/>
              <a:t>) </a:t>
            </a:r>
            <a:endParaRPr lang="en-GB" sz="9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42041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8800" dirty="0" smtClean="0"/>
              <a:t>Some findings</a:t>
            </a:r>
            <a:endParaRPr lang="en-GB" sz="8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683" y="365125"/>
            <a:ext cx="11305379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Living in Malta:</a:t>
            </a:r>
            <a:br>
              <a:rPr lang="en-US" dirty="0" smtClean="0"/>
            </a:br>
            <a:r>
              <a:rPr lang="en-US" dirty="0" smtClean="0"/>
              <a:t>Adults care about children</a:t>
            </a:r>
            <a:endParaRPr lang="en-US" dirty="0"/>
          </a:p>
        </p:txBody>
      </p:sp>
      <p:pic>
        <p:nvPicPr>
          <p:cNvPr id="3" name="Picture 2" descr="Képernyőfotó 2018-07-11 - 2.02.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21" y="1734829"/>
            <a:ext cx="8982357" cy="466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6061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208"/>
            <a:ext cx="10515600" cy="827571"/>
          </a:xfrm>
        </p:spPr>
        <p:txBody>
          <a:bodyPr/>
          <a:lstStyle/>
          <a:p>
            <a:r>
              <a:rPr lang="en-US" dirty="0"/>
              <a:t>Adults care about </a:t>
            </a:r>
            <a:r>
              <a:rPr lang="en-US" dirty="0" smtClean="0"/>
              <a:t>children by 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01125" y="1448139"/>
            <a:ext cx="293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student </a:t>
            </a:r>
            <a:r>
              <a:rPr lang="en-US" dirty="0" err="1" smtClean="0"/>
              <a:t>t-test</a:t>
            </a:r>
            <a:r>
              <a:rPr lang="en-US" baseline="30000" dirty="0" err="1"/>
              <a:t>✷</a:t>
            </a:r>
            <a:r>
              <a:rPr lang="en-US" dirty="0" err="1"/>
              <a:t>p</a:t>
            </a:r>
            <a:r>
              <a:rPr lang="en-US" dirty="0"/>
              <a:t>&gt;0.05</a:t>
            </a:r>
          </a:p>
          <a:p>
            <a:endParaRPr lang="en-US" dirty="0"/>
          </a:p>
        </p:txBody>
      </p:sp>
      <p:pic>
        <p:nvPicPr>
          <p:cNvPr id="5" name="Picture 4" descr="Képernyőfotó 2018-07-11 - 2.18.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833" y="1230565"/>
            <a:ext cx="8316423" cy="53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343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97" y="365125"/>
            <a:ext cx="11258919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Living in Malta:</a:t>
            </a:r>
            <a:br>
              <a:rPr lang="en-US" dirty="0" smtClean="0"/>
            </a:br>
            <a:r>
              <a:rPr lang="en-US" dirty="0" smtClean="0"/>
              <a:t>Malta is a safe place for children to live</a:t>
            </a:r>
            <a:endParaRPr lang="en-US" dirty="0"/>
          </a:p>
        </p:txBody>
      </p:sp>
      <p:pic>
        <p:nvPicPr>
          <p:cNvPr id="4" name="Picture 3" descr="Képernyőfotó 2018-07-11 - 2.05.3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8064" y="1725612"/>
            <a:ext cx="8161553" cy="479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9118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Malta is a safe place for children to </a:t>
            </a:r>
            <a:r>
              <a:rPr lang="en-US" dirty="0" smtClean="0"/>
              <a:t>live by age</a:t>
            </a:r>
            <a:endParaRPr lang="en-US" dirty="0"/>
          </a:p>
        </p:txBody>
      </p:sp>
      <p:pic>
        <p:nvPicPr>
          <p:cNvPr id="3" name="Picture 2" descr="Képernyőfotó 2018-07-11 - 2.23.4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196" y="1657382"/>
            <a:ext cx="8628552" cy="50292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69519" y="1783834"/>
            <a:ext cx="2998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Note: student t-test</a:t>
            </a:r>
            <a:r>
              <a:rPr lang="en-US" baseline="30000" dirty="0" smtClean="0"/>
              <a:t>✷</a:t>
            </a:r>
            <a:r>
              <a:rPr lang="en-US" baseline="30000" dirty="0"/>
              <a:t>✷</a:t>
            </a:r>
            <a:r>
              <a:rPr lang="en-US" dirty="0" smtClean="0"/>
              <a:t>p</a:t>
            </a:r>
            <a:r>
              <a:rPr lang="en-US" dirty="0"/>
              <a:t>&gt;</a:t>
            </a:r>
            <a:r>
              <a:rPr lang="en-US" dirty="0" smtClean="0"/>
              <a:t>0.01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809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42" y="148271"/>
            <a:ext cx="11769984" cy="118383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Economic well-being: How satisfied with the things you have? (Primary students)</a:t>
            </a:r>
            <a:endParaRPr lang="en-US" sz="4000" dirty="0"/>
          </a:p>
        </p:txBody>
      </p:sp>
      <p:pic>
        <p:nvPicPr>
          <p:cNvPr id="3" name="Picture 2" descr="Képernyőfotó 2018-07-11 - 2.31.4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58"/>
          <a:stretch/>
        </p:blipFill>
        <p:spPr>
          <a:xfrm>
            <a:off x="1832473" y="1469921"/>
            <a:ext cx="7712437" cy="513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073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6" y="117293"/>
            <a:ext cx="11878392" cy="121481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How </a:t>
            </a:r>
            <a:r>
              <a:rPr lang="en-US" sz="4000" dirty="0"/>
              <a:t>satisfied with the things you have? </a:t>
            </a:r>
            <a:r>
              <a:rPr lang="en-US" sz="4000" dirty="0" smtClean="0"/>
              <a:t>(Secondary </a:t>
            </a:r>
            <a:r>
              <a:rPr lang="en-US" sz="4000" dirty="0"/>
              <a:t>students)</a:t>
            </a:r>
          </a:p>
        </p:txBody>
      </p:sp>
      <p:pic>
        <p:nvPicPr>
          <p:cNvPr id="3" name="Picture 2" descr="Képernyőfotó 2018-07-11 - 2.36.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38" y="1363081"/>
            <a:ext cx="10387806" cy="545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5139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02" y="365125"/>
            <a:ext cx="11121498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Do you have enough food to eat each day?</a:t>
            </a:r>
            <a:endParaRPr lang="en-US" sz="4000" dirty="0"/>
          </a:p>
        </p:txBody>
      </p:sp>
      <p:pic>
        <p:nvPicPr>
          <p:cNvPr id="3" name="Picture 2" descr="Képernyőfotó 2018-07-11 - 2.45.1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3286" y="1626402"/>
            <a:ext cx="8338462" cy="488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000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99495"/>
          </a:xfrm>
        </p:spPr>
        <p:txBody>
          <a:bodyPr>
            <a:normAutofit fontScale="90000"/>
          </a:bodyPr>
          <a:lstStyle/>
          <a:p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266" y="524933"/>
            <a:ext cx="10515600" cy="5700426"/>
          </a:xfrm>
        </p:spPr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r>
              <a:rPr lang="en-GB" sz="3600" dirty="0" smtClean="0"/>
              <a:t>In 2016 , Office of the Commissioner for Children approached the Centre for Resilience and Socio-Emotional Health within the University of Malta.</a:t>
            </a:r>
          </a:p>
          <a:p>
            <a:pPr>
              <a:buNone/>
            </a:pPr>
            <a:endParaRPr lang="en-GB" sz="3600" dirty="0" smtClean="0"/>
          </a:p>
          <a:p>
            <a:r>
              <a:rPr lang="en-GB" sz="3600" dirty="0" smtClean="0"/>
              <a:t> it was decided to carry out a research study to identify the needs of foreign children and young people living in Malta.</a:t>
            </a:r>
          </a:p>
          <a:p>
            <a:endParaRPr lang="en-GB" sz="3600" dirty="0" smtClean="0"/>
          </a:p>
          <a:p>
            <a:r>
              <a:rPr lang="en-GB" sz="3600" dirty="0" smtClean="0"/>
              <a:t>Consequently the study will put forward a set of recommendations how the needs of migrant children should be adequately addressed.</a:t>
            </a:r>
          </a:p>
          <a:p>
            <a:endParaRPr lang="en-GB" sz="3600" dirty="0" smtClean="0"/>
          </a:p>
          <a:p>
            <a:r>
              <a:rPr lang="en-GB" sz="3600" dirty="0" smtClean="0"/>
              <a:t>Even though there are a  few small </a:t>
            </a:r>
            <a:r>
              <a:rPr lang="en-GB" sz="3600" dirty="0"/>
              <a:t>scale studies on various aspects of the development of </a:t>
            </a:r>
            <a:r>
              <a:rPr lang="en-GB" sz="3600" dirty="0" smtClean="0"/>
              <a:t>migrant </a:t>
            </a:r>
            <a:r>
              <a:rPr lang="en-GB" sz="3600" dirty="0"/>
              <a:t>children in </a:t>
            </a:r>
            <a:r>
              <a:rPr lang="en-GB" sz="3600" dirty="0" smtClean="0"/>
              <a:t>Malta there is no comprehensive </a:t>
            </a:r>
            <a:r>
              <a:rPr lang="en-GB" sz="3600" dirty="0"/>
              <a:t>study examining the wellbeing, resilience, inclusion and education of such </a:t>
            </a:r>
            <a:r>
              <a:rPr lang="en-GB" sz="3600" dirty="0" smtClean="0"/>
              <a:t>children</a:t>
            </a:r>
            <a:r>
              <a:rPr lang="en-GB" sz="3600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37415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190500"/>
            <a:ext cx="10515600" cy="714375"/>
          </a:xfrm>
        </p:spPr>
        <p:txBody>
          <a:bodyPr>
            <a:normAutofit fontScale="90000"/>
          </a:bodyPr>
          <a:lstStyle/>
          <a:p>
            <a:r>
              <a:rPr lang="en-US" dirty="0"/>
              <a:t>Economic well-being: </a:t>
            </a:r>
            <a:r>
              <a:rPr lang="en-US" dirty="0" smtClean="0"/>
              <a:t>Things you have</a:t>
            </a:r>
            <a:endParaRPr lang="en-US" dirty="0"/>
          </a:p>
        </p:txBody>
      </p:sp>
      <p:pic>
        <p:nvPicPr>
          <p:cNvPr id="3" name="Picture 2" descr="Képernyőfotó 2018-07-11 - 3.28.1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499" y="1224319"/>
            <a:ext cx="10493375" cy="53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3447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365126"/>
            <a:ext cx="11493500" cy="968374"/>
          </a:xfrm>
        </p:spPr>
        <p:txBody>
          <a:bodyPr>
            <a:normAutofit fontScale="90000"/>
          </a:bodyPr>
          <a:lstStyle/>
          <a:p>
            <a:r>
              <a:rPr lang="en-US" dirty="0"/>
              <a:t>Home: How satisfied with the home you live in? </a:t>
            </a:r>
            <a:r>
              <a:rPr lang="en-US" dirty="0" smtClean="0"/>
              <a:t>(primary </a:t>
            </a:r>
            <a:r>
              <a:rPr lang="en-US" dirty="0"/>
              <a:t>students)</a:t>
            </a:r>
          </a:p>
        </p:txBody>
      </p:sp>
      <p:pic>
        <p:nvPicPr>
          <p:cNvPr id="3" name="Picture 2" descr="Képernyőfotó 2018-07-11 - 3.39.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2875" y="1662700"/>
            <a:ext cx="9302750" cy="50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1869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65125"/>
            <a:ext cx="1158875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Home: How satisfied with the home you live in? (secondary students)</a:t>
            </a:r>
            <a:endParaRPr lang="en-US" dirty="0"/>
          </a:p>
        </p:txBody>
      </p:sp>
      <p:pic>
        <p:nvPicPr>
          <p:cNvPr id="3" name="Picture 2" descr="Képernyőfotó 2018-07-11 - 3.35.4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25" y="1790700"/>
            <a:ext cx="99504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080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satisfied with the area you live? (primary students)</a:t>
            </a:r>
            <a:endParaRPr lang="en-US" dirty="0"/>
          </a:p>
        </p:txBody>
      </p:sp>
      <p:pic>
        <p:nvPicPr>
          <p:cNvPr id="3" name="Picture 2" descr="Képernyőfotó 2018-07-11 - 14.03.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4787" y="1688314"/>
            <a:ext cx="9710237" cy="51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862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dirty="0"/>
              <a:t>satisfied with the area you live? </a:t>
            </a:r>
            <a:r>
              <a:rPr lang="en-US" dirty="0" smtClean="0"/>
              <a:t>(secondary </a:t>
            </a:r>
            <a:r>
              <a:rPr lang="en-US" dirty="0"/>
              <a:t>students)</a:t>
            </a:r>
          </a:p>
        </p:txBody>
      </p:sp>
      <p:pic>
        <p:nvPicPr>
          <p:cNvPr id="3" name="Picture 2" descr="Képernyőfotó 2018-07-11 - 14.00.4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202" y="1703855"/>
            <a:ext cx="10081568" cy="510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9498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3" y="163761"/>
            <a:ext cx="11613205" cy="1168341"/>
          </a:xfrm>
        </p:spPr>
        <p:txBody>
          <a:bodyPr>
            <a:normAutofit/>
          </a:bodyPr>
          <a:lstStyle/>
          <a:p>
            <a:r>
              <a:rPr lang="en-US" dirty="0" smtClean="0"/>
              <a:t>I feel safe when I walk around the area I live in</a:t>
            </a:r>
            <a:endParaRPr lang="en-US" dirty="0"/>
          </a:p>
        </p:txBody>
      </p:sp>
      <p:pic>
        <p:nvPicPr>
          <p:cNvPr id="3" name="Picture 2" descr="Képernyőfotó 2018-07-11 - 14.06.2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565" y="1181394"/>
            <a:ext cx="9598826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6190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63" y="287677"/>
            <a:ext cx="11506708" cy="11063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my area  there are enough places to play and have a good time</a:t>
            </a:r>
            <a:endParaRPr lang="en-US" dirty="0"/>
          </a:p>
        </p:txBody>
      </p:sp>
      <p:pic>
        <p:nvPicPr>
          <p:cNvPr id="3" name="Picture 2" descr="Képernyőfotó 2018-07-11 - 14.08.5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6381" y="1378569"/>
            <a:ext cx="9559492" cy="54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3338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76" y="256698"/>
            <a:ext cx="11646090" cy="1325563"/>
          </a:xfrm>
        </p:spPr>
        <p:txBody>
          <a:bodyPr/>
          <a:lstStyle/>
          <a:p>
            <a:r>
              <a:rPr lang="en-US" dirty="0" smtClean="0"/>
              <a:t>Adults in my area  are kind to children</a:t>
            </a:r>
            <a:endParaRPr lang="en-US" dirty="0"/>
          </a:p>
        </p:txBody>
      </p:sp>
      <p:pic>
        <p:nvPicPr>
          <p:cNvPr id="3" name="Picture 2" descr="Képernyőfotó 2018-07-11 - 14.13.2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526" y="1385840"/>
            <a:ext cx="1019032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2421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29" y="256699"/>
            <a:ext cx="11351839" cy="982466"/>
          </a:xfrm>
        </p:spPr>
        <p:txBody>
          <a:bodyPr/>
          <a:lstStyle/>
          <a:p>
            <a:r>
              <a:rPr lang="en-US" dirty="0" smtClean="0"/>
              <a:t>School: Your life as a student (primary students)</a:t>
            </a:r>
            <a:endParaRPr lang="en-US" dirty="0"/>
          </a:p>
        </p:txBody>
      </p:sp>
      <p:pic>
        <p:nvPicPr>
          <p:cNvPr id="3" name="Picture 2" descr="Képernyőfotó 2018-07-11 - 14.18.4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131" y="1390711"/>
            <a:ext cx="9508908" cy="516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1028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250" y="365125"/>
            <a:ext cx="11553168" cy="874039"/>
          </a:xfrm>
        </p:spPr>
        <p:txBody>
          <a:bodyPr/>
          <a:lstStyle/>
          <a:p>
            <a:r>
              <a:rPr lang="en-US" dirty="0" smtClean="0"/>
              <a:t>Your </a:t>
            </a:r>
            <a:r>
              <a:rPr lang="en-US" dirty="0"/>
              <a:t>life as a student </a:t>
            </a:r>
            <a:r>
              <a:rPr lang="en-US" dirty="0" smtClean="0"/>
              <a:t>(secondary </a:t>
            </a:r>
            <a:r>
              <a:rPr lang="en-US" dirty="0"/>
              <a:t>students)</a:t>
            </a:r>
          </a:p>
        </p:txBody>
      </p:sp>
      <p:pic>
        <p:nvPicPr>
          <p:cNvPr id="4" name="Picture 3" descr="Képernyőfotó 2018-07-11 - 14.22.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118" y="1267137"/>
            <a:ext cx="10976237" cy="536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Trends in Malta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fontAlgn="base"/>
            <a:r>
              <a:rPr lang="en-US" sz="2800" dirty="0" smtClean="0"/>
              <a:t>In 2017 the population in Malta increased </a:t>
            </a:r>
            <a:r>
              <a:rPr lang="en-US" sz="2800" dirty="0"/>
              <a:t>by +33 per 1000 </a:t>
            </a:r>
            <a:r>
              <a:rPr lang="en-US" sz="2800" dirty="0" smtClean="0"/>
              <a:t>residents, </a:t>
            </a:r>
            <a:r>
              <a:rPr lang="en-US" sz="2800" dirty="0"/>
              <a:t>more than 15 times the rate in the EU (+2.1), bringing </a:t>
            </a:r>
            <a:r>
              <a:rPr lang="en-US" sz="2800" dirty="0" smtClean="0"/>
              <a:t> the population </a:t>
            </a:r>
            <a:r>
              <a:rPr lang="en-US" sz="2800" dirty="0"/>
              <a:t>up to</a:t>
            </a:r>
            <a:r>
              <a:rPr lang="en-GB" sz="2800" dirty="0"/>
              <a:t> 475,700 </a:t>
            </a:r>
            <a:endParaRPr lang="en-GB" sz="2800" dirty="0" smtClean="0"/>
          </a:p>
          <a:p>
            <a:pPr fontAlgn="base"/>
            <a:r>
              <a:rPr lang="en-GB" sz="2800" dirty="0" smtClean="0"/>
              <a:t>Migration has </a:t>
            </a:r>
            <a:r>
              <a:rPr lang="en-GB" sz="2800" dirty="0"/>
              <a:t>become the main driver pushing up Malta's </a:t>
            </a:r>
            <a:r>
              <a:rPr lang="en-GB" sz="2800" dirty="0" smtClean="0"/>
              <a:t>population:</a:t>
            </a:r>
            <a:endParaRPr lang="en-GB" sz="2800" dirty="0"/>
          </a:p>
          <a:p>
            <a:pPr lvl="1" fontAlgn="base"/>
            <a:r>
              <a:rPr lang="en-GB" dirty="0" smtClean="0"/>
              <a:t> the number </a:t>
            </a:r>
            <a:r>
              <a:rPr lang="en-GB" dirty="0"/>
              <a:t>of non-Maltese living </a:t>
            </a:r>
            <a:r>
              <a:rPr lang="en-GB" dirty="0" smtClean="0"/>
              <a:t>in Malta has </a:t>
            </a:r>
            <a:r>
              <a:rPr lang="en-GB" dirty="0"/>
              <a:t>more than </a:t>
            </a:r>
            <a:r>
              <a:rPr lang="en-GB" dirty="0" smtClean="0"/>
              <a:t>doubled </a:t>
            </a:r>
            <a:r>
              <a:rPr lang="en-GB" dirty="0"/>
              <a:t>over the last decade.</a:t>
            </a:r>
          </a:p>
          <a:p>
            <a:pPr lvl="1" fontAlgn="base"/>
            <a:r>
              <a:rPr lang="en-GB" dirty="0" smtClean="0"/>
              <a:t>2017</a:t>
            </a:r>
            <a:r>
              <a:rPr lang="en-GB" dirty="0"/>
              <a:t>: </a:t>
            </a:r>
            <a:r>
              <a:rPr lang="en-GB" dirty="0" smtClean="0"/>
              <a:t>43,000 </a:t>
            </a:r>
            <a:r>
              <a:rPr lang="en-GB" dirty="0"/>
              <a:t>foreign workers in Malta:  30,564 EU nationals, 12,407 third country nationals (7,748 Italians 4,819 Britons and 2,439 Bulgarians; 2,413 Filipinos, 2,329 Serbs</a:t>
            </a:r>
            <a:r>
              <a:rPr lang="en-GB" dirty="0" smtClean="0"/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25591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63" y="365126"/>
            <a:ext cx="11754497" cy="905017"/>
          </a:xfrm>
        </p:spPr>
        <p:txBody>
          <a:bodyPr>
            <a:normAutofit/>
          </a:bodyPr>
          <a:lstStyle/>
          <a:p>
            <a:r>
              <a:rPr lang="en-US" dirty="0" smtClean="0"/>
              <a:t>Other children in your class (primary students)</a:t>
            </a:r>
            <a:endParaRPr lang="en-US" dirty="0"/>
          </a:p>
        </p:txBody>
      </p:sp>
      <p:pic>
        <p:nvPicPr>
          <p:cNvPr id="4" name="Picture 3" descr="Képernyőfotó 2018-07-11 - 14.29.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22" y="1245383"/>
            <a:ext cx="9787671" cy="561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6650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95" y="365125"/>
            <a:ext cx="11955826" cy="1152851"/>
          </a:xfrm>
        </p:spPr>
        <p:txBody>
          <a:bodyPr>
            <a:normAutofit/>
          </a:bodyPr>
          <a:lstStyle/>
          <a:p>
            <a:r>
              <a:rPr lang="en-US" dirty="0" smtClean="0"/>
              <a:t>Other </a:t>
            </a:r>
            <a:r>
              <a:rPr lang="en-US" dirty="0"/>
              <a:t>children in your </a:t>
            </a:r>
            <a:r>
              <a:rPr lang="en-US" dirty="0" smtClean="0"/>
              <a:t>class (secondary students)</a:t>
            </a:r>
            <a:endParaRPr lang="en-US" dirty="0"/>
          </a:p>
        </p:txBody>
      </p:sp>
      <p:pic>
        <p:nvPicPr>
          <p:cNvPr id="4" name="Picture 3" descr="Képernyőfotó 2018-07-11 - 14.26.2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599" y="1456018"/>
            <a:ext cx="10562294" cy="54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5866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08" y="272189"/>
            <a:ext cx="10515600" cy="7191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teachers care about me</a:t>
            </a:r>
            <a:endParaRPr lang="en-US" dirty="0"/>
          </a:p>
        </p:txBody>
      </p:sp>
      <p:pic>
        <p:nvPicPr>
          <p:cNvPr id="3" name="Picture 2" descr="Képernyőfotó 2018-07-11 - 14.31.4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406" y="1089008"/>
            <a:ext cx="9803158" cy="57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4256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46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feel safe at school</a:t>
            </a:r>
            <a:endParaRPr lang="en-US" dirty="0"/>
          </a:p>
        </p:txBody>
      </p:sp>
      <p:pic>
        <p:nvPicPr>
          <p:cNvPr id="3" name="Picture 2" descr="Képernyőfotó 2018-07-11 - 14.33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105" y="1216426"/>
            <a:ext cx="9896078" cy="56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712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it by other children in school</a:t>
            </a:r>
            <a:endParaRPr lang="en-US" dirty="0"/>
          </a:p>
        </p:txBody>
      </p:sp>
      <p:pic>
        <p:nvPicPr>
          <p:cNvPr id="3" name="Picture 2" descr="Képernyőfotó 2018-07-11 - 14.37.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1603" y="1320888"/>
            <a:ext cx="8703594" cy="508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7771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6698"/>
            <a:ext cx="10515600" cy="7346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Left out by other children in class</a:t>
            </a:r>
            <a:endParaRPr lang="en-US" dirty="0"/>
          </a:p>
        </p:txBody>
      </p:sp>
      <p:pic>
        <p:nvPicPr>
          <p:cNvPr id="3" name="Picture 2" descr="Képernyőfotó 2018-07-11 - 14.39.5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918" y="1175718"/>
            <a:ext cx="9446961" cy="55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8988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Friends: I have enough friends</a:t>
            </a:r>
            <a:endParaRPr lang="en-US" dirty="0"/>
          </a:p>
        </p:txBody>
      </p:sp>
      <p:pic>
        <p:nvPicPr>
          <p:cNvPr id="3" name="Picture 2" descr="Képernyőfotó 2018-07-11 - 14.48.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749" y="1486997"/>
            <a:ext cx="10671975" cy="50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292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9914"/>
          </a:xfrm>
        </p:spPr>
        <p:txBody>
          <a:bodyPr/>
          <a:lstStyle/>
          <a:p>
            <a:r>
              <a:rPr lang="en-US" dirty="0" smtClean="0"/>
              <a:t>My closest friends are Maltese</a:t>
            </a:r>
            <a:endParaRPr lang="en-US" dirty="0"/>
          </a:p>
        </p:txBody>
      </p:sp>
      <p:pic>
        <p:nvPicPr>
          <p:cNvPr id="3" name="Picture 2" descr="Képernyőfotó 2018-07-11 - 14.50.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735" y="1595424"/>
            <a:ext cx="10153866" cy="526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1418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41" y="179245"/>
            <a:ext cx="11831931" cy="1325563"/>
          </a:xfrm>
        </p:spPr>
        <p:txBody>
          <a:bodyPr/>
          <a:lstStyle/>
          <a:p>
            <a:r>
              <a:rPr lang="en-US" dirty="0" smtClean="0"/>
              <a:t>Your health (primary students)</a:t>
            </a:r>
            <a:endParaRPr lang="en-US" dirty="0"/>
          </a:p>
        </p:txBody>
      </p:sp>
      <p:pic>
        <p:nvPicPr>
          <p:cNvPr id="3" name="Picture 2" descr="Képernyőfotó 2018-07-11 - 14.59.5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6380" y="1372391"/>
            <a:ext cx="9431474" cy="522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5128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81" y="287678"/>
            <a:ext cx="11831931" cy="982465"/>
          </a:xfrm>
        </p:spPr>
        <p:txBody>
          <a:bodyPr>
            <a:normAutofit/>
          </a:bodyPr>
          <a:lstStyle/>
          <a:p>
            <a:r>
              <a:rPr lang="en-US" dirty="0" smtClean="0"/>
              <a:t>Your </a:t>
            </a:r>
            <a:r>
              <a:rPr lang="en-US" dirty="0"/>
              <a:t>health </a:t>
            </a:r>
            <a:r>
              <a:rPr lang="en-US" dirty="0" smtClean="0"/>
              <a:t>(secondary </a:t>
            </a:r>
            <a:r>
              <a:rPr lang="en-US" dirty="0"/>
              <a:t>students)</a:t>
            </a:r>
          </a:p>
        </p:txBody>
      </p:sp>
      <p:pic>
        <p:nvPicPr>
          <p:cNvPr id="4" name="Picture 3" descr="Képernyőfotó 2018-07-11 - 15.42.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655" y="1316613"/>
            <a:ext cx="10975566" cy="535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90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Non EU nationals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In 2018 there were 27,238 </a:t>
            </a:r>
            <a:r>
              <a:rPr lang="en-GB" dirty="0"/>
              <a:t>non-EU foreign </a:t>
            </a:r>
            <a:r>
              <a:rPr lang="en-GB" dirty="0" smtClean="0"/>
              <a:t>nationals </a:t>
            </a:r>
            <a:r>
              <a:rPr lang="en-GB" dirty="0"/>
              <a:t>registered in </a:t>
            </a:r>
            <a:r>
              <a:rPr lang="en-GB" dirty="0" smtClean="0"/>
              <a:t>Malta.</a:t>
            </a:r>
            <a:endParaRPr lang="en-GB" dirty="0"/>
          </a:p>
          <a:p>
            <a:r>
              <a:rPr lang="en-GB" dirty="0" smtClean="0"/>
              <a:t>The</a:t>
            </a:r>
            <a:r>
              <a:rPr lang="en-GB" dirty="0"/>
              <a:t> ten countries with the most nationals registered to live in </a:t>
            </a:r>
            <a:r>
              <a:rPr lang="en-GB" dirty="0" smtClean="0"/>
              <a:t>Malta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1. Libya – 3,622</a:t>
            </a:r>
          </a:p>
          <a:p>
            <a:pPr lvl="1"/>
            <a:r>
              <a:rPr lang="en-GB" dirty="0"/>
              <a:t>2. Serbia – 2,757</a:t>
            </a:r>
          </a:p>
          <a:p>
            <a:pPr lvl="1"/>
            <a:r>
              <a:rPr lang="en-GB" dirty="0"/>
              <a:t>3. The Philippines – 2,407</a:t>
            </a:r>
          </a:p>
          <a:p>
            <a:pPr lvl="1"/>
            <a:r>
              <a:rPr lang="en-GB" dirty="0"/>
              <a:t>4. Russia – 2,027</a:t>
            </a:r>
          </a:p>
          <a:p>
            <a:pPr lvl="1"/>
            <a:r>
              <a:rPr lang="en-GB" dirty="0"/>
              <a:t>5. Somalia – 1,845</a:t>
            </a:r>
          </a:p>
          <a:p>
            <a:pPr lvl="1"/>
            <a:r>
              <a:rPr lang="en-GB" dirty="0"/>
              <a:t>6. Syria – 1,289</a:t>
            </a:r>
          </a:p>
          <a:p>
            <a:pPr lvl="1"/>
            <a:r>
              <a:rPr lang="en-GB" dirty="0"/>
              <a:t>7. China – 1,090</a:t>
            </a:r>
          </a:p>
          <a:p>
            <a:pPr lvl="1"/>
            <a:r>
              <a:rPr lang="en-GB" dirty="0"/>
              <a:t>8. Eritrea – 1,057</a:t>
            </a:r>
          </a:p>
          <a:p>
            <a:pPr lvl="1"/>
            <a:r>
              <a:rPr lang="en-GB" dirty="0"/>
              <a:t>9. Ukraine - 896</a:t>
            </a:r>
          </a:p>
          <a:p>
            <a:pPr lvl="1"/>
            <a:r>
              <a:rPr lang="en-GB" dirty="0"/>
              <a:t>10. India – 819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9102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08" y="365125"/>
            <a:ext cx="11940339" cy="827571"/>
          </a:xfrm>
        </p:spPr>
        <p:txBody>
          <a:bodyPr>
            <a:normAutofit/>
          </a:bodyPr>
          <a:lstStyle/>
          <a:p>
            <a:r>
              <a:rPr lang="en-US" dirty="0" smtClean="0"/>
              <a:t>Your life as a whole (primary students)</a:t>
            </a:r>
            <a:endParaRPr lang="en-US" dirty="0"/>
          </a:p>
        </p:txBody>
      </p:sp>
      <p:pic>
        <p:nvPicPr>
          <p:cNvPr id="3" name="Picture 2" descr="Képernyőfotó 2018-07-11 - 15.46.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9037" y="1239164"/>
            <a:ext cx="9592087" cy="52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73396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2191999" cy="71914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Your </a:t>
            </a:r>
            <a:r>
              <a:rPr lang="en-US" sz="3600" dirty="0"/>
              <a:t>life as a whole </a:t>
            </a:r>
            <a:r>
              <a:rPr lang="en-US" sz="3600" dirty="0" smtClean="0"/>
              <a:t>(secondary </a:t>
            </a:r>
            <a:r>
              <a:rPr lang="en-US" sz="3600" dirty="0"/>
              <a:t>students)</a:t>
            </a:r>
          </a:p>
        </p:txBody>
      </p:sp>
      <p:pic>
        <p:nvPicPr>
          <p:cNvPr id="3" name="Picture 2" descr="Képernyőfotó 2018-07-11 - 15.50.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705" y="1436585"/>
            <a:ext cx="10382345" cy="50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322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Preliminary Findings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80851"/>
            <a:ext cx="10515600" cy="5377149"/>
          </a:xfrm>
        </p:spPr>
        <p:txBody>
          <a:bodyPr>
            <a:normAutofit/>
          </a:bodyPr>
          <a:lstStyle/>
          <a:p>
            <a:r>
              <a:rPr lang="en-US" dirty="0" smtClean="0"/>
              <a:t>2/3 of  migrant children living in Malta are Europeans (Western and Eastern)</a:t>
            </a:r>
          </a:p>
          <a:p>
            <a:r>
              <a:rPr lang="en-US" dirty="0" smtClean="0"/>
              <a:t>2/3 of the children attend state schools and there are more difficulties in state schools </a:t>
            </a:r>
          </a:p>
          <a:p>
            <a:r>
              <a:rPr lang="en-US" dirty="0" smtClean="0"/>
              <a:t>SDQ scores cut off points well within the average or below, while the resilience scores quite high, suggesting a portrait of healthy, resilient children on the whole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47462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Preliminary Findings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subjective wellbeing questionnaire (voice of the children) presents a positive picture on the whole but underlines difficulties for about 15% of the children in various aspects of their lives (</a:t>
            </a:r>
            <a:r>
              <a:rPr lang="en-US" sz="2800" dirty="0" err="1" smtClean="0"/>
              <a:t>eg</a:t>
            </a:r>
            <a:r>
              <a:rPr lang="en-US" sz="2800" dirty="0" smtClean="0"/>
              <a:t> bullying, friends, locality) as well as for particular groups (</a:t>
            </a:r>
            <a:r>
              <a:rPr lang="en-US" sz="2800" dirty="0" err="1" smtClean="0"/>
              <a:t>eg</a:t>
            </a:r>
            <a:r>
              <a:rPr lang="en-US" sz="2800" dirty="0" smtClean="0"/>
              <a:t> economic wellbeing, enough food).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The findings still need to be </a:t>
            </a:r>
            <a:r>
              <a:rPr lang="en-US" sz="2800" dirty="0" err="1" smtClean="0"/>
              <a:t>analysed</a:t>
            </a:r>
            <a:r>
              <a:rPr lang="en-US" sz="2800" dirty="0" smtClean="0"/>
              <a:t> further for differences by gender, age, school, ethnicity.</a:t>
            </a:r>
          </a:p>
          <a:p>
            <a:endParaRPr lang="en-US" sz="2800" dirty="0" smtClean="0"/>
          </a:p>
          <a:p>
            <a:r>
              <a:rPr lang="en-US" sz="2800" dirty="0" smtClean="0"/>
              <a:t>The full report should be launched </a:t>
            </a:r>
            <a:r>
              <a:rPr lang="en-US" sz="2800" smtClean="0"/>
              <a:t>by the end of 2018.</a:t>
            </a:r>
            <a:endParaRPr lang="en-US" sz="28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8000" dirty="0" smtClean="0"/>
              <a:t>Thank You</a:t>
            </a:r>
          </a:p>
          <a:p>
            <a:pPr algn="ctr">
              <a:buNone/>
            </a:pPr>
            <a:endParaRPr lang="en-GB" sz="8000" dirty="0" smtClean="0"/>
          </a:p>
          <a:p>
            <a:pPr>
              <a:buNone/>
            </a:pPr>
            <a:r>
              <a:rPr lang="en-GB" sz="2800" dirty="0" smtClean="0"/>
              <a:t>Email: </a:t>
            </a:r>
            <a:r>
              <a:rPr lang="en-GB" sz="2800" dirty="0" smtClean="0">
                <a:hlinkClick r:id="rId2"/>
              </a:rPr>
              <a:t>pauline.miceli@gov.mt</a:t>
            </a: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Website: </a:t>
            </a:r>
            <a:r>
              <a:rPr lang="en-GB" sz="2800" dirty="0" smtClean="0">
                <a:hlinkClick r:id="rId3"/>
              </a:rPr>
              <a:t>www.tfal.org.mt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Migrant Children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53067"/>
            <a:ext cx="10676467" cy="5350933"/>
          </a:xfrm>
        </p:spPr>
        <p:txBody>
          <a:bodyPr>
            <a:noAutofit/>
          </a:bodyPr>
          <a:lstStyle/>
          <a:p>
            <a:r>
              <a:rPr lang="en-GB" sz="2800" dirty="0" smtClean="0"/>
              <a:t>One of the main issues of this movement of people, both from the north and from the south, is the </a:t>
            </a:r>
            <a:r>
              <a:rPr lang="en-GB" sz="2800" b="1" dirty="0" smtClean="0"/>
              <a:t>welfare of children </a:t>
            </a:r>
            <a:r>
              <a:rPr lang="en-GB" sz="2800" dirty="0" smtClean="0"/>
              <a:t>and young people who in </a:t>
            </a:r>
            <a:r>
              <a:rPr lang="en-GB" sz="2800" b="1" dirty="0" smtClean="0"/>
              <a:t>many instances have little say </a:t>
            </a:r>
            <a:r>
              <a:rPr lang="en-GB" sz="2800" dirty="0" smtClean="0"/>
              <a:t>in what his happening in their lives in such circumstances. </a:t>
            </a:r>
          </a:p>
          <a:p>
            <a:r>
              <a:rPr lang="en-GB" sz="2800" dirty="0" smtClean="0"/>
              <a:t>Children </a:t>
            </a:r>
            <a:r>
              <a:rPr lang="en-GB" sz="2800" dirty="0"/>
              <a:t>living in a different country may face a number of </a:t>
            </a:r>
            <a:r>
              <a:rPr lang="en-GB" sz="2800" b="1" dirty="0"/>
              <a:t>challenges</a:t>
            </a:r>
            <a:r>
              <a:rPr lang="en-GB" sz="2800" dirty="0"/>
              <a:t> in their education, wellbeing and mental health, including linguistic and cultural barriers</a:t>
            </a:r>
            <a:r>
              <a:rPr lang="en-GB" sz="2800" b="1" dirty="0"/>
              <a:t>, lack of access to educational, psychological, social and medical services, and difficulties in social inclusion </a:t>
            </a:r>
            <a:r>
              <a:rPr lang="en-GB" sz="2800" dirty="0"/>
              <a:t>amongst </a:t>
            </a:r>
            <a:r>
              <a:rPr lang="en-GB" sz="2800" dirty="0" smtClean="0"/>
              <a:t>others. </a:t>
            </a:r>
          </a:p>
          <a:p>
            <a:r>
              <a:rPr lang="en-GB" sz="2800" dirty="0" smtClean="0"/>
              <a:t>They may be also </a:t>
            </a:r>
            <a:r>
              <a:rPr lang="en-GB" sz="2800" dirty="0"/>
              <a:t>at heightened risk for certain mental health </a:t>
            </a:r>
            <a:r>
              <a:rPr lang="en-GB" sz="2800" dirty="0" smtClean="0"/>
              <a:t>problems, </a:t>
            </a:r>
            <a:r>
              <a:rPr lang="en-GB" sz="2800" dirty="0"/>
              <a:t>including </a:t>
            </a:r>
            <a:r>
              <a:rPr lang="en-GB" sz="2800" b="1" dirty="0"/>
              <a:t>post-traumatic stress, depression and </a:t>
            </a:r>
            <a:r>
              <a:rPr lang="en-GB" sz="2800" b="1" dirty="0" smtClean="0"/>
              <a:t>anxiety</a:t>
            </a:r>
            <a:r>
              <a:rPr lang="en-GB" sz="2800" dirty="0" smtClean="0"/>
              <a:t>, particularly if not provided with adequate and timely support. </a:t>
            </a:r>
          </a:p>
        </p:txBody>
      </p:sp>
    </p:spTree>
    <p:extLst>
      <p:ext uri="{BB962C8B-B14F-4D97-AF65-F5344CB8AC3E}">
        <p14:creationId xmlns:p14="http://schemas.microsoft.com/office/powerpoint/2010/main" xmlns="" val="554548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Objectives of the study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1734"/>
            <a:ext cx="10515600" cy="515384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GB" sz="3300" dirty="0" smtClean="0"/>
              <a:t>The study aims to determine:</a:t>
            </a:r>
          </a:p>
          <a:p>
            <a:pPr lvl="0">
              <a:buNone/>
            </a:pPr>
            <a:endParaRPr lang="en-GB" sz="3300" dirty="0" smtClean="0"/>
          </a:p>
          <a:p>
            <a:pPr lvl="0"/>
            <a:r>
              <a:rPr lang="en-GB" sz="3300" dirty="0" smtClean="0"/>
              <a:t>The level of health, wellbeing and resilience of migrant children in Malta, and how this may vary by individual and contextual factors.</a:t>
            </a:r>
          </a:p>
          <a:p>
            <a:pPr lvl="0"/>
            <a:r>
              <a:rPr lang="en-GB" sz="3300" dirty="0" smtClean="0"/>
              <a:t>The factors related to positive mental health, wellbeing and resilience.</a:t>
            </a:r>
          </a:p>
          <a:p>
            <a:pPr lvl="0"/>
            <a:r>
              <a:rPr lang="en-GB" sz="3300" dirty="0" smtClean="0"/>
              <a:t>Inclusion in schools and within the community and what may hinder it.</a:t>
            </a:r>
          </a:p>
          <a:p>
            <a:pPr lvl="0"/>
            <a:r>
              <a:rPr lang="en-GB" sz="3300" dirty="0" smtClean="0"/>
              <a:t>Access to services.</a:t>
            </a:r>
          </a:p>
          <a:p>
            <a:pPr lvl="0"/>
            <a:r>
              <a:rPr lang="en-GB" sz="3300" dirty="0" smtClean="0"/>
              <a:t>Children’s views on their own wellbeing.</a:t>
            </a:r>
          </a:p>
          <a:p>
            <a:pPr lvl="0"/>
            <a:r>
              <a:rPr lang="en-GB" sz="3300" dirty="0" smtClean="0"/>
              <a:t>What may help to create more accessible</a:t>
            </a:r>
            <a:r>
              <a:rPr lang="en-GB" sz="3300" dirty="0"/>
              <a:t>,</a:t>
            </a:r>
            <a:r>
              <a:rPr lang="en-GB" sz="3300" dirty="0" smtClean="0"/>
              <a:t> inclusive and resilience-enhancing spaces for migrant children.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2411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Approach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998"/>
            <a:ext cx="10515600" cy="521657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Study takes </a:t>
            </a:r>
            <a:r>
              <a:rPr lang="en-GB" sz="2800" dirty="0"/>
              <a:t>a resilience </a:t>
            </a:r>
            <a:r>
              <a:rPr lang="en-GB" sz="2800" dirty="0" smtClean="0"/>
              <a:t>perspective. 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The Study also children’s </a:t>
            </a:r>
            <a:r>
              <a:rPr lang="en-GB" sz="2800" dirty="0"/>
              <a:t>subjective wellbeing, seeking to listen to children’s own voices about their </a:t>
            </a:r>
            <a:r>
              <a:rPr lang="en-GB" sz="2800" dirty="0" smtClean="0"/>
              <a:t>wellbeing, health</a:t>
            </a:r>
            <a:r>
              <a:rPr lang="en-GB" sz="2800" dirty="0"/>
              <a:t>, inclusion and </a:t>
            </a:r>
            <a:r>
              <a:rPr lang="en-GB" sz="2800" dirty="0" smtClean="0"/>
              <a:t>resilience.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Study makes use of both quantitative and qualitative methods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78121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Methodology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50292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Participants - children under the age of 18 who are either born outside Malta or in Malta to non-Maltese parents.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/>
              <a:t>All overseas children in Malta (and their teachers and parents/carers) who </a:t>
            </a:r>
            <a:r>
              <a:rPr lang="en-GB" sz="2800" dirty="0" smtClean="0"/>
              <a:t>could </a:t>
            </a:r>
            <a:r>
              <a:rPr lang="en-GB" sz="2800" dirty="0"/>
              <a:t>be identified through schools, homes, centres and </a:t>
            </a:r>
            <a:r>
              <a:rPr lang="en-GB" sz="2800" dirty="0" smtClean="0"/>
              <a:t>agencies, were invited </a:t>
            </a:r>
            <a:r>
              <a:rPr lang="en-GB" sz="2800" dirty="0"/>
              <a:t>to participate</a:t>
            </a:r>
            <a:r>
              <a:rPr lang="en-GB" sz="2800" dirty="0" smtClean="0"/>
              <a:t>. </a:t>
            </a:r>
          </a:p>
          <a:p>
            <a:pPr>
              <a:buNone/>
            </a:pPr>
            <a:endParaRPr lang="en-GB" sz="4000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24427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08001"/>
            <a:ext cx="10972800" cy="597746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400" b="1" dirty="0" smtClean="0"/>
              <a:t>The study has been designed in 5 major parts: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b="1" dirty="0" smtClean="0">
                <a:solidFill>
                  <a:srgbClr val="FF0000"/>
                </a:solidFill>
              </a:rPr>
              <a:t>Part 1:</a:t>
            </a:r>
            <a:r>
              <a:rPr lang="en-GB" sz="2800" dirty="0" smtClean="0"/>
              <a:t> Data collection with school age children (Kindergarten - Form 5): students, parents and teachers in State, Church &amp; Independent Schools and Open Centres.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Part 2</a:t>
            </a:r>
            <a:r>
              <a:rPr lang="en-GB" sz="2800" b="1" dirty="0" smtClean="0"/>
              <a:t>:</a:t>
            </a:r>
            <a:r>
              <a:rPr lang="en-GB" sz="2800" dirty="0" smtClean="0"/>
              <a:t> Data collection from students at post-secondary level.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Part 3</a:t>
            </a:r>
            <a:r>
              <a:rPr lang="en-GB" sz="2800" b="1" dirty="0" smtClean="0"/>
              <a:t>:</a:t>
            </a:r>
            <a:r>
              <a:rPr lang="en-GB" sz="2800" dirty="0" smtClean="0"/>
              <a:t> Data collection from carers and parents of children attending Childcare Centres.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Phase 4</a:t>
            </a:r>
            <a:r>
              <a:rPr lang="en-GB" sz="2800" b="1" dirty="0" smtClean="0"/>
              <a:t>:</a:t>
            </a:r>
            <a:r>
              <a:rPr lang="en-GB" sz="2800" dirty="0" smtClean="0"/>
              <a:t> Focus groups with primary and secondary migrant children currently attending state schools.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Phase 5</a:t>
            </a:r>
            <a:r>
              <a:rPr lang="en-GB" sz="2800" b="1" dirty="0" smtClean="0"/>
              <a:t> :</a:t>
            </a:r>
            <a:r>
              <a:rPr lang="en-GB" sz="2800" dirty="0" smtClean="0"/>
              <a:t> Data Collection from Maltese students on their attitudes towards migrant children</a:t>
            </a:r>
            <a:endParaRPr lang="en-GB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1495</TotalTime>
  <Words>1225</Words>
  <Application>Microsoft Office PowerPoint</Application>
  <PresentationFormat>Custom</PresentationFormat>
  <Paragraphs>130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Theme1</vt:lpstr>
      <vt:lpstr>Slide 1</vt:lpstr>
      <vt:lpstr>Slide 2</vt:lpstr>
      <vt:lpstr>Trends in Malta</vt:lpstr>
      <vt:lpstr>Non EU nationals</vt:lpstr>
      <vt:lpstr>Migrant Children</vt:lpstr>
      <vt:lpstr>Objectives of the study</vt:lpstr>
      <vt:lpstr>Approach</vt:lpstr>
      <vt:lpstr>Methodology </vt:lpstr>
      <vt:lpstr>Slide 9</vt:lpstr>
      <vt:lpstr>Highest student population of overseas students by school sector and nationality (2016/17)</vt:lpstr>
      <vt:lpstr>Instruments</vt:lpstr>
      <vt:lpstr>Slide 12</vt:lpstr>
      <vt:lpstr>Living in Malta: Adults care about children</vt:lpstr>
      <vt:lpstr>Adults care about children by age</vt:lpstr>
      <vt:lpstr>Living in Malta: Malta is a safe place for children to live</vt:lpstr>
      <vt:lpstr>Malta is a safe place for children to live by age</vt:lpstr>
      <vt:lpstr>Economic well-being: How satisfied with the things you have? (Primary students)</vt:lpstr>
      <vt:lpstr>How satisfied with the things you have? (Secondary students)</vt:lpstr>
      <vt:lpstr>Do you have enough food to eat each day?</vt:lpstr>
      <vt:lpstr>Economic well-being: Things you have</vt:lpstr>
      <vt:lpstr>Home: How satisfied with the home you live in? (primary students)</vt:lpstr>
      <vt:lpstr>Home: How satisfied with the home you live in? (secondary students)</vt:lpstr>
      <vt:lpstr>How satisfied with the area you live? (primary students)</vt:lpstr>
      <vt:lpstr>How satisfied with the area you live? (secondary students)</vt:lpstr>
      <vt:lpstr>I feel safe when I walk around the area I live in</vt:lpstr>
      <vt:lpstr>In my area  there are enough places to play and have a good time</vt:lpstr>
      <vt:lpstr>Adults in my area  are kind to children</vt:lpstr>
      <vt:lpstr>School: Your life as a student (primary students)</vt:lpstr>
      <vt:lpstr>Your life as a student (secondary students)</vt:lpstr>
      <vt:lpstr>Other children in your class (primary students)</vt:lpstr>
      <vt:lpstr>Other children in your class (secondary students)</vt:lpstr>
      <vt:lpstr>My teachers care about me</vt:lpstr>
      <vt:lpstr>I feel safe at school</vt:lpstr>
      <vt:lpstr>Hit by other children in school</vt:lpstr>
      <vt:lpstr>Left out by other children in class</vt:lpstr>
      <vt:lpstr>Friends: I have enough friends</vt:lpstr>
      <vt:lpstr>My closest friends are Maltese</vt:lpstr>
      <vt:lpstr>Your health (primary students)</vt:lpstr>
      <vt:lpstr>Your health (secondary students)</vt:lpstr>
      <vt:lpstr>Your life as a whole (primary students)</vt:lpstr>
      <vt:lpstr>Your life as a whole (secondary students)</vt:lpstr>
      <vt:lpstr>Preliminary Findings</vt:lpstr>
      <vt:lpstr>Preliminary Findings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Mental Health and Wellbeing of Migrant Children in Malta</dc:title>
  <dc:creator>user</dc:creator>
  <cp:lastModifiedBy>gilis003</cp:lastModifiedBy>
  <cp:revision>189</cp:revision>
  <dcterms:created xsi:type="dcterms:W3CDTF">2018-07-07T19:02:13Z</dcterms:created>
  <dcterms:modified xsi:type="dcterms:W3CDTF">2018-09-14T09:04:41Z</dcterms:modified>
</cp:coreProperties>
</file>